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3"/>
  </p:notesMasterIdLst>
  <p:handoutMasterIdLst>
    <p:handoutMasterId r:id="rId24"/>
  </p:handoutMasterIdLst>
  <p:sldIdLst>
    <p:sldId id="2147480102" r:id="rId4"/>
    <p:sldId id="2147480109" r:id="rId5"/>
    <p:sldId id="2147480111" r:id="rId6"/>
    <p:sldId id="2147482789" r:id="rId7"/>
    <p:sldId id="2147482790" r:id="rId8"/>
    <p:sldId id="283" r:id="rId9"/>
    <p:sldId id="2147482791" r:id="rId10"/>
    <p:sldId id="285" r:id="rId11"/>
    <p:sldId id="2147482795" r:id="rId12"/>
    <p:sldId id="2147482793" r:id="rId13"/>
    <p:sldId id="2147482792" r:id="rId14"/>
    <p:sldId id="2147482797" r:id="rId15"/>
    <p:sldId id="2147482794" r:id="rId16"/>
    <p:sldId id="2147480026" r:id="rId17"/>
    <p:sldId id="2147482788" r:id="rId18"/>
    <p:sldId id="2147480056" r:id="rId19"/>
    <p:sldId id="2147480034" r:id="rId20"/>
    <p:sldId id="2147480035" r:id="rId21"/>
    <p:sldId id="2147479792" r:id="rId22"/>
  </p:sldIdLst>
  <p:sldSz cx="12192000" cy="6858000"/>
  <p:notesSz cx="6858000" cy="9144000"/>
  <p:embeddedFontLs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SemiBold" panose="020B0706030804020204" pitchFamily="34" charset="0"/>
      <p:bold r:id="rId29"/>
      <p:boldItalic r:id="rId30"/>
    </p:embeddedFont>
    <p:embeddedFont>
      <p:font typeface="Segoe Sans Text" pitchFamily="2" charset="0"/>
      <p:regular r:id="rId31"/>
      <p:bold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Wingdings 2" panose="05020102010507070707" pitchFamily="18" charset="2"/>
      <p:regular r:id="rId37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</p14:sldIdLst>
        </p14:section>
        <p14:section name="Agenda" id="{194114FB-11A9-460A-BA65-6CA85323C1BD}">
          <p14:sldIdLst>
            <p14:sldId id="2147480109"/>
            <p14:sldId id="2147480111"/>
          </p14:sldIdLst>
        </p14:section>
        <p14:section name="1 - Section slide options" id="{1588D2DD-7526-4E2A-805C-721F64D91A8E}">
          <p14:sldIdLst>
            <p14:sldId id="2147482789"/>
            <p14:sldId id="2147482790"/>
            <p14:sldId id="283"/>
            <p14:sldId id="2147482791"/>
            <p14:sldId id="285"/>
            <p14:sldId id="2147482795"/>
            <p14:sldId id="2147482793"/>
            <p14:sldId id="2147482792"/>
            <p14:sldId id="2147482797"/>
            <p14:sldId id="2147482794"/>
          </p14:sldIdLst>
        </p14:section>
        <p14:section name="10 - Closing slides" id="{1E7AC317-C1C3-BF4A-95B2-52EB01762F53}">
          <p14:sldIdLst>
            <p14:sldId id="2147480026"/>
            <p14:sldId id="2147482788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2CB"/>
    <a:srgbClr val="A074F3"/>
    <a:srgbClr val="282828"/>
    <a:srgbClr val="554992"/>
    <a:srgbClr val="687EE8"/>
    <a:srgbClr val="5E32FF"/>
    <a:srgbClr val="552DE7"/>
    <a:srgbClr val="3E21A0"/>
    <a:srgbClr val="321885"/>
    <a:srgbClr val="231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D1E904-1B6E-479C-BE98-C6511348B126}" v="143" dt="2024-10-30T04:03:34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87445" autoAdjust="0"/>
  </p:normalViewPr>
  <p:slideViewPr>
    <p:cSldViewPr snapToGrid="0">
      <p:cViewPr varScale="1">
        <p:scale>
          <a:sx n="117" d="100"/>
          <a:sy n="117" d="100"/>
        </p:scale>
        <p:origin x="136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4" Type="http://schemas.microsoft.com/office/2018/10/relationships/authors" Target="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10/30/2024 8:47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10/30/2024 8:47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10/30/2024 8:47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9:23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16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Script</a:t>
            </a:r>
          </a:p>
          <a:p>
            <a:endParaRPr lang="en-US" dirty="0"/>
          </a:p>
          <a:p>
            <a:r>
              <a:rPr lang="en-US" dirty="0"/>
              <a:t>1) Starting Point: Existing WPF UI Ready (just XAML)</a:t>
            </a:r>
          </a:p>
          <a:p>
            <a:r>
              <a:rPr lang="en-US" dirty="0"/>
              <a:t>2) We want to hook in the logic now</a:t>
            </a:r>
          </a:p>
          <a:p>
            <a:r>
              <a:rPr lang="en-US" dirty="0"/>
              <a:t>3) Create Class Library (net 8)...</a:t>
            </a:r>
          </a:p>
          <a:p>
            <a:r>
              <a:rPr lang="en-US" dirty="0"/>
              <a:t>4) Add partial </a:t>
            </a:r>
            <a:r>
              <a:rPr lang="en-US" dirty="0" err="1"/>
              <a:t>MainViewModel</a:t>
            </a:r>
            <a:r>
              <a:rPr lang="en-US" dirty="0"/>
              <a:t> : </a:t>
            </a:r>
            <a:r>
              <a:rPr lang="en-US" dirty="0" err="1"/>
              <a:t>ObservableObject</a:t>
            </a:r>
            <a:endParaRPr lang="en-US" dirty="0"/>
          </a:p>
          <a:p>
            <a:r>
              <a:rPr lang="en-US" dirty="0"/>
              <a:t>5) Add MVVM Toolkit package (latest)</a:t>
            </a:r>
          </a:p>
          <a:p>
            <a:r>
              <a:rPr lang="en-US" dirty="0"/>
              <a:t>6) Add partial property</a:t>
            </a:r>
          </a:p>
          <a:p>
            <a:endParaRPr lang="en-US" dirty="0"/>
          </a:p>
          <a:p>
            <a:r>
              <a:rPr lang="en-US" dirty="0"/>
              <a:t>  [</a:t>
            </a:r>
            <a:r>
              <a:rPr lang="en-US" dirty="0" err="1"/>
              <a:t>ObservableProperty</a:t>
            </a:r>
            <a:r>
              <a:rPr lang="en-US" dirty="0"/>
              <a:t>]</a:t>
            </a:r>
          </a:p>
          <a:p>
            <a:r>
              <a:rPr lang="en-US" dirty="0"/>
              <a:t>  public partial int Counter { get; set; }</a:t>
            </a:r>
          </a:p>
          <a:p>
            <a:endParaRPr lang="en-US" dirty="0"/>
          </a:p>
          <a:p>
            <a:r>
              <a:rPr lang="en-US" dirty="0"/>
              <a:t>7) Show Dependencies -&gt; Analyzers -&gt; </a:t>
            </a:r>
            <a:r>
              <a:rPr lang="en-US" dirty="0" err="1"/>
              <a:t>CommunityToolkit.Mvvm.SourceGenerators</a:t>
            </a:r>
            <a:r>
              <a:rPr lang="en-US" dirty="0"/>
              <a:t> -&gt; </a:t>
            </a:r>
            <a:r>
              <a:rPr lang="en-US" dirty="0" err="1"/>
              <a:t>ObservablePropertyGenerator</a:t>
            </a:r>
            <a:r>
              <a:rPr lang="en-US" dirty="0"/>
              <a:t> -&gt; ...</a:t>
            </a:r>
            <a:r>
              <a:rPr lang="en-US" dirty="0" err="1"/>
              <a:t>MainViewModel.g.cs</a:t>
            </a:r>
            <a:endParaRPr lang="en-US" dirty="0"/>
          </a:p>
          <a:p>
            <a:endParaRPr lang="en-US" dirty="0"/>
          </a:p>
          <a:p>
            <a:r>
              <a:rPr lang="en-US" dirty="0"/>
              <a:t>8) Add Relay Commands</a:t>
            </a:r>
          </a:p>
          <a:p>
            <a:endParaRPr lang="en-US" dirty="0"/>
          </a:p>
          <a:p>
            <a:r>
              <a:rPr lang="en-US" dirty="0"/>
              <a:t>    [</a:t>
            </a:r>
            <a:r>
              <a:rPr lang="en-US" dirty="0" err="1"/>
              <a:t>RelayCommand</a:t>
            </a:r>
            <a:r>
              <a:rPr lang="en-US" dirty="0"/>
              <a:t>]</a:t>
            </a:r>
          </a:p>
          <a:p>
            <a:r>
              <a:rPr lang="en-US" dirty="0"/>
              <a:t>    public void Increment()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Counter++;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[</a:t>
            </a:r>
            <a:r>
              <a:rPr lang="en-US" dirty="0" err="1"/>
              <a:t>RelayCommand</a:t>
            </a:r>
            <a:r>
              <a:rPr lang="en-US" dirty="0"/>
              <a:t>]</a:t>
            </a:r>
          </a:p>
          <a:p>
            <a:r>
              <a:rPr lang="en-US" dirty="0"/>
              <a:t>    public void Decrement()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Counter--;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9) Show generated code</a:t>
            </a:r>
          </a:p>
          <a:p>
            <a:r>
              <a:rPr lang="en-US" dirty="0"/>
              <a:t>10) Add class library reference to WPF project</a:t>
            </a:r>
          </a:p>
          <a:p>
            <a:r>
              <a:rPr lang="en-US" dirty="0"/>
              <a:t>11) Add </a:t>
            </a:r>
            <a:r>
              <a:rPr lang="en-US" dirty="0" err="1"/>
              <a:t>ViewModel</a:t>
            </a:r>
            <a:r>
              <a:rPr lang="en-US" dirty="0"/>
              <a:t> as Resource in XAML to Window</a:t>
            </a:r>
          </a:p>
          <a:p>
            <a:endParaRPr lang="en-US" dirty="0"/>
          </a:p>
          <a:p>
            <a:r>
              <a:rPr lang="en-US" dirty="0"/>
              <a:t>    &lt;</a:t>
            </a:r>
            <a:r>
              <a:rPr lang="en-US" dirty="0" err="1"/>
              <a:t>Window.Resources</a:t>
            </a:r>
            <a:r>
              <a:rPr lang="en-US" dirty="0"/>
              <a:t>&gt;</a:t>
            </a:r>
          </a:p>
          <a:p>
            <a:r>
              <a:rPr lang="en-US" dirty="0"/>
              <a:t>        &lt;</a:t>
            </a:r>
            <a:r>
              <a:rPr lang="en-US" dirty="0" err="1"/>
              <a:t>core:MainViewModel</a:t>
            </a:r>
            <a:r>
              <a:rPr lang="en-US" dirty="0"/>
              <a:t> x:Key="ViewModel"/&gt;</a:t>
            </a:r>
          </a:p>
          <a:p>
            <a:r>
              <a:rPr lang="en-US" dirty="0"/>
              <a:t>    &lt;/</a:t>
            </a:r>
            <a:r>
              <a:rPr lang="en-US" dirty="0" err="1"/>
              <a:t>Window.Resources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12) Add </a:t>
            </a:r>
            <a:r>
              <a:rPr lang="en-US" dirty="0" err="1"/>
              <a:t>DataContext</a:t>
            </a:r>
            <a:r>
              <a:rPr lang="en-US" dirty="0"/>
              <a:t>="{</a:t>
            </a:r>
            <a:r>
              <a:rPr lang="en-US" dirty="0" err="1"/>
              <a:t>StaticResource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}" to </a:t>
            </a:r>
            <a:r>
              <a:rPr lang="en-US" dirty="0" err="1"/>
              <a:t>StackPanel</a:t>
            </a:r>
            <a:endParaRPr lang="en-US" dirty="0"/>
          </a:p>
          <a:p>
            <a:r>
              <a:rPr lang="en-US" dirty="0"/>
              <a:t>13) Hook into WPF XAML (data binding)</a:t>
            </a:r>
          </a:p>
          <a:p>
            <a:r>
              <a:rPr lang="en-US" dirty="0"/>
              <a:t>14) Run project!</a:t>
            </a:r>
          </a:p>
          <a:p>
            <a:endParaRPr lang="en-US" dirty="0"/>
          </a:p>
          <a:p>
            <a:r>
              <a:rPr lang="en-US" dirty="0"/>
              <a:t>15) Add </a:t>
            </a:r>
            <a:r>
              <a:rPr lang="en-US" dirty="0" err="1"/>
              <a:t>MSTest</a:t>
            </a:r>
            <a:r>
              <a:rPr lang="en-US" dirty="0"/>
              <a:t> project for .NET (investigate what good default blank is...?)</a:t>
            </a:r>
          </a:p>
          <a:p>
            <a:r>
              <a:rPr lang="en-US" dirty="0"/>
              <a:t>16) add increment/decrement test</a:t>
            </a:r>
          </a:p>
          <a:p>
            <a:endParaRPr lang="en-US" dirty="0"/>
          </a:p>
          <a:p>
            <a:r>
              <a:rPr lang="en-US" dirty="0"/>
              <a:t>    [</a:t>
            </a:r>
            <a:r>
              <a:rPr lang="en-US" dirty="0" err="1"/>
              <a:t>TestMethod</a:t>
            </a:r>
            <a:r>
              <a:rPr lang="en-US" dirty="0"/>
              <a:t>]</a:t>
            </a:r>
          </a:p>
          <a:p>
            <a:r>
              <a:rPr lang="en-US" dirty="0"/>
              <a:t>    public void </a:t>
            </a:r>
            <a:r>
              <a:rPr lang="en-US" dirty="0" err="1"/>
              <a:t>CanIncrement</a:t>
            </a:r>
            <a:r>
              <a:rPr lang="en-US" dirty="0"/>
              <a:t>()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</a:t>
            </a:r>
            <a:r>
              <a:rPr lang="en-US" dirty="0" err="1"/>
              <a:t>MainViewModel</a:t>
            </a:r>
            <a:r>
              <a:rPr lang="en-US" dirty="0"/>
              <a:t> </a:t>
            </a:r>
            <a:r>
              <a:rPr lang="en-US" dirty="0" err="1"/>
              <a:t>vm</a:t>
            </a:r>
            <a:r>
              <a:rPr lang="en-US" dirty="0"/>
              <a:t> = new();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Assert.AreEqual</a:t>
            </a:r>
            <a:r>
              <a:rPr lang="en-US" dirty="0"/>
              <a:t>(0, </a:t>
            </a:r>
            <a:r>
              <a:rPr lang="en-US" dirty="0" err="1"/>
              <a:t>vm.Counter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vm.Increment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Assert.AreEqual</a:t>
            </a:r>
            <a:r>
              <a:rPr lang="en-US" dirty="0"/>
              <a:t>(1, </a:t>
            </a:r>
            <a:r>
              <a:rPr lang="en-US" dirty="0" err="1"/>
              <a:t>vm.Counter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    // TODO: Could test that </a:t>
            </a:r>
            <a:r>
              <a:rPr lang="en-US" dirty="0" err="1"/>
              <a:t>PropertyChanged</a:t>
            </a:r>
            <a:r>
              <a:rPr lang="en-US" dirty="0"/>
              <a:t> is firing as well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[</a:t>
            </a:r>
            <a:r>
              <a:rPr lang="en-US" dirty="0" err="1"/>
              <a:t>TestMethod</a:t>
            </a:r>
            <a:r>
              <a:rPr lang="en-US" dirty="0"/>
              <a:t>]</a:t>
            </a:r>
          </a:p>
          <a:p>
            <a:r>
              <a:rPr lang="en-US" dirty="0"/>
              <a:t>    public void </a:t>
            </a:r>
            <a:r>
              <a:rPr lang="en-US" dirty="0" err="1"/>
              <a:t>CanDecrement</a:t>
            </a:r>
            <a:r>
              <a:rPr lang="en-US" dirty="0"/>
              <a:t>()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</a:t>
            </a:r>
            <a:r>
              <a:rPr lang="en-US" dirty="0" err="1"/>
              <a:t>MainViewModel</a:t>
            </a:r>
            <a:r>
              <a:rPr lang="en-US" dirty="0"/>
              <a:t> </a:t>
            </a:r>
            <a:r>
              <a:rPr lang="en-US" dirty="0" err="1"/>
              <a:t>vm</a:t>
            </a:r>
            <a:r>
              <a:rPr lang="en-US" dirty="0"/>
              <a:t> = new();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Assert.AreEqual</a:t>
            </a:r>
            <a:r>
              <a:rPr lang="en-US" dirty="0"/>
              <a:t>(0, </a:t>
            </a:r>
            <a:r>
              <a:rPr lang="en-US" dirty="0" err="1"/>
              <a:t>vm.Counter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vm.Decrement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Assert.AreEqual</a:t>
            </a:r>
            <a:r>
              <a:rPr lang="en-US" dirty="0"/>
              <a:t>(-1, </a:t>
            </a:r>
            <a:r>
              <a:rPr lang="en-US" dirty="0" err="1"/>
              <a:t>vm.Counter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17) Run tests!</a:t>
            </a:r>
          </a:p>
          <a:p>
            <a:endParaRPr lang="en-US" dirty="0"/>
          </a:p>
          <a:p>
            <a:r>
              <a:rPr lang="en-US" dirty="0"/>
              <a:t>18) Add </a:t>
            </a:r>
            <a:r>
              <a:rPr lang="en-US" dirty="0" err="1"/>
              <a:t>WinUI</a:t>
            </a:r>
            <a:r>
              <a:rPr lang="en-US" dirty="0"/>
              <a:t> 3 project</a:t>
            </a:r>
          </a:p>
          <a:p>
            <a:r>
              <a:rPr lang="en-US" dirty="0"/>
              <a:t>19) Add Core project reference</a:t>
            </a:r>
          </a:p>
          <a:p>
            <a:r>
              <a:rPr lang="en-US" dirty="0"/>
              <a:t>20) copy XAML</a:t>
            </a:r>
          </a:p>
          <a:p>
            <a:r>
              <a:rPr lang="en-US" dirty="0"/>
              <a:t>21) Add </a:t>
            </a:r>
            <a:r>
              <a:rPr lang="en-US" dirty="0" err="1"/>
              <a:t>ViewModel</a:t>
            </a:r>
            <a:r>
              <a:rPr lang="en-US" dirty="0"/>
              <a:t> prop to Window (call out it's not a Framework Element...)</a:t>
            </a:r>
          </a:p>
          <a:p>
            <a:r>
              <a:rPr lang="en-US" dirty="0"/>
              <a:t>22) Update to use x:Bind</a:t>
            </a:r>
          </a:p>
          <a:p>
            <a:r>
              <a:rPr lang="en-US" dirty="0"/>
              <a:t>23) Run!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8:47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59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Sergio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9:24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88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9:24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72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9:24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77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10/30/2024 8:47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 &amp; Sergio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9:22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9:23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20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Sergio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9:23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Sergio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9:23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90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11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Sergio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9:23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9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Sergio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35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10/30/2024 9:23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8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038567" y="497709"/>
            <a:ext cx="5852160" cy="1280160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10875" y="617437"/>
            <a:ext cx="5274467" cy="492443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32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10875" y="1146868"/>
            <a:ext cx="5274467" cy="492443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038567" y="3621425"/>
            <a:ext cx="5852160" cy="1280160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0875" y="3741154"/>
            <a:ext cx="5274467" cy="492443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32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10875" y="4270585"/>
            <a:ext cx="5274467" cy="492443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038567" y="2059567"/>
            <a:ext cx="5852160" cy="1280160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10875" y="2179296"/>
            <a:ext cx="5274467" cy="492443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32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10875" y="2708727"/>
            <a:ext cx="5274467" cy="492443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038567" y="5183790"/>
            <a:ext cx="5852160" cy="1280160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10875" y="5303519"/>
            <a:ext cx="5274467" cy="492443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32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0875" y="5832950"/>
            <a:ext cx="5274467" cy="492443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10/30/2024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2832-67EE-455F-B092-C504BF3B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9741F-1C48-4984-BB52-CBE6954C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DB80E-B2B4-4A1C-89FD-F33B2316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FD85D-3F43-4E94-B026-33B6A33D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8506C-1A74-4559-AF95-33A10F19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70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76140-A99A-4021-A38C-8DA635C0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ED1CF-767F-4EB2-85ED-42BA5D1BA1CA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C82F8-2EC6-4BE0-AE47-846BF38EA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9F4F3-3D8C-4467-888A-C9475379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9B94-F1ED-4B62-B4C4-7EAA899F4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  <p:sldLayoutId id="2147485851" r:id="rId50"/>
    <p:sldLayoutId id="2147485852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://www.paciellogroup.com/resources/contrastAnalys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3" y="588756"/>
            <a:ext cx="8878629" cy="3847207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MVVM Building Blocks for </a:t>
            </a:r>
            <a:r>
              <a:rPr lang="en-US" spc="-300" dirty="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WinUI</a:t>
            </a:r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 and WPF Development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553998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Sergio Pedri</a:t>
            </a:r>
            <a:br>
              <a:rPr lang="en-US" dirty="0">
                <a:latin typeface="Open Sans"/>
                <a:ea typeface="Open Sans"/>
                <a:cs typeface="Open Sans"/>
              </a:rPr>
            </a:br>
            <a:r>
              <a:rPr lang="en-US" dirty="0">
                <a:latin typeface="Open Sans"/>
                <a:ea typeface="Open Sans"/>
                <a:cs typeface="Open Sans"/>
              </a:rPr>
              <a:t>Michael A. Hawker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BE78AD-0757-3017-CC9F-5E294159F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00" y="2813447"/>
            <a:ext cx="3581402" cy="1231106"/>
          </a:xfrm>
        </p:spPr>
        <p:txBody>
          <a:bodyPr/>
          <a:lstStyle/>
          <a:p>
            <a:r>
              <a:rPr lang="en-US" dirty="0"/>
              <a:t>What are we going to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9EA15-28A5-4EAA-8917-21D694C2C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04355" y="3152001"/>
            <a:ext cx="3727624" cy="553998"/>
          </a:xfrm>
        </p:spPr>
        <p:txBody>
          <a:bodyPr/>
          <a:lstStyle/>
          <a:p>
            <a:r>
              <a:rPr lang="en-US" dirty="0"/>
              <a:t>Unit Testing for “Business Logic”</a:t>
            </a:r>
          </a:p>
        </p:txBody>
      </p:sp>
      <p:pic>
        <p:nvPicPr>
          <p:cNvPr id="12" name="Picture Placeholder 11" descr="Beaker with solid fill">
            <a:extLst>
              <a:ext uri="{FF2B5EF4-FFF2-40B4-BE49-F238E27FC236}">
                <a16:creationId xmlns:a16="http://schemas.microsoft.com/office/drawing/2014/main" id="{E4F17347-D790-861B-6CCB-7F782AC61DF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C4BBC0-0DDE-7430-EAFF-ED09C29C865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04355" y="1964620"/>
            <a:ext cx="3597649" cy="276999"/>
          </a:xfrm>
        </p:spPr>
        <p:txBody>
          <a:bodyPr/>
          <a:lstStyle/>
          <a:p>
            <a:r>
              <a:rPr lang="en-US" dirty="0"/>
              <a:t>Implement MVVM in WPF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E69B45-FB7A-9C04-40EA-288A2CB399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04355" y="4616380"/>
            <a:ext cx="3597649" cy="276999"/>
          </a:xfrm>
        </p:spPr>
        <p:txBody>
          <a:bodyPr/>
          <a:lstStyle/>
          <a:p>
            <a:r>
              <a:rPr lang="en-US" dirty="0"/>
              <a:t>Re-leverage code in </a:t>
            </a:r>
            <a:r>
              <a:rPr lang="en-US" dirty="0" err="1"/>
              <a:t>WinUI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1480F0-CDE4-B402-D9DD-80BCB0E00797}"/>
              </a:ext>
            </a:extLst>
          </p:cNvPr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nUI logo">
            <a:extLst>
              <a:ext uri="{FF2B5EF4-FFF2-40B4-BE49-F238E27FC236}">
                <a16:creationId xmlns:a16="http://schemas.microsoft.com/office/drawing/2014/main" id="{8F097CC6-251D-01CA-99C5-CDD24F014B2B}"/>
              </a:ext>
            </a:extLst>
          </p:cNvPr>
          <p:cNvPicPr>
            <a:picLocks noGrp="1" noChangeAspect="1" noChangeArrowheads="1"/>
          </p:cNvPicPr>
          <p:nvPr>
            <p:ph type="pic" sz="quarter" idx="2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7" t="-14629" r="-3857" b="-1462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873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7FED2-2313-CC55-65D6-7FA6FD2ED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BFF8-CBF1-8C0E-401B-4002AA3D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6322210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Putting it to use!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1FA86-7233-99E5-7AC3-C6D850B1E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Sergio and Michael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E47AA5-D7AA-BB21-3A3D-EE4DBACF846A}"/>
              </a:ext>
            </a:extLst>
          </p:cNvPr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3"/>
          <a:srcRect t="63" b="63"/>
          <a:stretch/>
        </p:blipFill>
        <p:spPr bwMode="auto">
          <a:xfrm>
            <a:off x="719138" y="663575"/>
            <a:ext cx="1260475" cy="1258888"/>
          </a:xfrm>
          <a:prstGeom prst="ellipse">
            <a:avLst/>
          </a:prstGeom>
          <a:noFill/>
          <a:ln>
            <a:solidFill>
              <a:srgbClr val="3A2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E132F5E2-B94D-FC52-0C90-9A04718D8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90" y="663575"/>
            <a:ext cx="1258888" cy="1258888"/>
          </a:xfrm>
          <a:prstGeom prst="ellipse">
            <a:avLst/>
          </a:prstGeom>
          <a:ln>
            <a:solidFill>
              <a:srgbClr val="3A2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8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067B6-C565-8958-5D82-A8F3B8DFD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D3599D-104C-8802-2795-4FE11C5D5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00" y="2813447"/>
            <a:ext cx="3581402" cy="1231106"/>
          </a:xfrm>
        </p:spPr>
        <p:txBody>
          <a:bodyPr/>
          <a:lstStyle/>
          <a:p>
            <a:r>
              <a:rPr lang="en-US" dirty="0"/>
              <a:t>What did</a:t>
            </a:r>
            <a:br>
              <a:rPr lang="en-US" dirty="0"/>
            </a:br>
            <a:r>
              <a:rPr lang="en-US" dirty="0"/>
              <a:t>we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D534A-3216-17C0-C3D0-4193C6BCFC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04355" y="3290500"/>
            <a:ext cx="3727624" cy="276999"/>
          </a:xfrm>
        </p:spPr>
        <p:txBody>
          <a:bodyPr/>
          <a:lstStyle/>
          <a:p>
            <a:r>
              <a:rPr lang="en-US" dirty="0"/>
              <a:t>Unit Tested “Business Logic”</a:t>
            </a:r>
          </a:p>
        </p:txBody>
      </p:sp>
      <p:pic>
        <p:nvPicPr>
          <p:cNvPr id="12" name="Picture Placeholder 11" descr="Beaker with solid fill">
            <a:extLst>
              <a:ext uri="{FF2B5EF4-FFF2-40B4-BE49-F238E27FC236}">
                <a16:creationId xmlns:a16="http://schemas.microsoft.com/office/drawing/2014/main" id="{E9B09429-28A3-FA36-41D5-43FB428B22C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F6AA13-9611-66CD-620E-88C351977D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04355" y="1964620"/>
            <a:ext cx="3597649" cy="276999"/>
          </a:xfrm>
        </p:spPr>
        <p:txBody>
          <a:bodyPr/>
          <a:lstStyle/>
          <a:p>
            <a:r>
              <a:rPr lang="en-US" dirty="0"/>
              <a:t>Implemented MVVM in WPF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EB6986-A597-2FD1-1678-D3AA947875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04355" y="4616380"/>
            <a:ext cx="3597649" cy="276999"/>
          </a:xfrm>
        </p:spPr>
        <p:txBody>
          <a:bodyPr/>
          <a:lstStyle/>
          <a:p>
            <a:r>
              <a:rPr lang="en-US" dirty="0"/>
              <a:t>Re-leveraged code in </a:t>
            </a:r>
            <a:r>
              <a:rPr lang="en-US" dirty="0" err="1"/>
              <a:t>WinUI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C638A3-2940-6205-29A3-231ACD92189F}"/>
              </a:ext>
            </a:extLst>
          </p:cNvPr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nUI logo">
            <a:extLst>
              <a:ext uri="{FF2B5EF4-FFF2-40B4-BE49-F238E27FC236}">
                <a16:creationId xmlns:a16="http://schemas.microsoft.com/office/drawing/2014/main" id="{9C804B03-C9DF-699D-9D32-6455FC84A089}"/>
              </a:ext>
            </a:extLst>
          </p:cNvPr>
          <p:cNvPicPr>
            <a:picLocks noGrp="1" noChangeAspect="1" noChangeArrowheads="1"/>
          </p:cNvPicPr>
          <p:nvPr>
            <p:ph type="pic" sz="quarter" idx="2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7" t="-14629" r="-3857" b="-1462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288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31351B2-5D00-BA74-3610-C79BCD5A5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/>
              <a:t>Related Talks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24C14FE-757B-4402-103A-2BE4BB4B8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500392"/>
              </p:ext>
            </p:extLst>
          </p:nvPr>
        </p:nvGraphicFramePr>
        <p:xfrm>
          <a:off x="4941889" y="2464752"/>
          <a:ext cx="6661848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0924">
                  <a:extLst>
                    <a:ext uri="{9D8B030D-6E8A-4147-A177-3AD203B41FA5}">
                      <a16:colId xmlns:a16="http://schemas.microsoft.com/office/drawing/2014/main" val="199028727"/>
                    </a:ext>
                  </a:extLst>
                </a:gridCol>
                <a:gridCol w="3330924">
                  <a:extLst>
                    <a:ext uri="{9D8B030D-6E8A-4147-A177-3AD203B41FA5}">
                      <a16:colId xmlns:a16="http://schemas.microsoft.com/office/drawing/2014/main" val="2377680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Related Talks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Prior Air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31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</a:rPr>
                        <a:t>What's new in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</a:rPr>
                        <a:t>WinUI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</a:rPr>
                        <a:t> and Windows App SDK 1.6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11/13 Wed 3PM 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02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</a:rPr>
                        <a:t>Empowering WPF Developers: A Journey Through .NET 9 and the Road Ahead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11/14 </a:t>
                      </a:r>
                      <a:r>
                        <a:rPr lang="en-US" dirty="0" err="1"/>
                        <a:t>Thur</a:t>
                      </a:r>
                      <a:r>
                        <a:rPr lang="en-US" dirty="0"/>
                        <a:t> 4AM 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574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4543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3032494" cy="615553"/>
          </a:xfrm>
        </p:spPr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10875" y="617437"/>
            <a:ext cx="5274467" cy="492443"/>
          </a:xfrm>
        </p:spPr>
        <p:txBody>
          <a:bodyPr/>
          <a:lstStyle/>
          <a:p>
            <a:r>
              <a:rPr lang="en-US" dirty="0"/>
              <a:t>MVVM Toolkit Docs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10188" y="1208366"/>
            <a:ext cx="5275262" cy="369332"/>
          </a:xfrm>
        </p:spPr>
        <p:txBody>
          <a:bodyPr/>
          <a:lstStyle/>
          <a:p>
            <a:r>
              <a:rPr lang="en-US" sz="2400" dirty="0"/>
              <a:t>https://aka.ms/mvvmtoolkit/docs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10875" y="3741154"/>
            <a:ext cx="5274467" cy="492443"/>
          </a:xfrm>
        </p:spPr>
        <p:txBody>
          <a:bodyPr/>
          <a:lstStyle/>
          <a:p>
            <a:r>
              <a:rPr lang="en-US" dirty="0" err="1"/>
              <a:t>WinUI</a:t>
            </a:r>
            <a:r>
              <a:rPr lang="en-US" dirty="0"/>
              <a:t> Development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10875" y="4270585"/>
            <a:ext cx="5274467" cy="492443"/>
          </a:xfrm>
        </p:spPr>
        <p:txBody>
          <a:bodyPr/>
          <a:lstStyle/>
          <a:p>
            <a:r>
              <a:rPr lang="en-US" dirty="0"/>
              <a:t>https://aka.ms/windev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310188" y="2210257"/>
            <a:ext cx="5275262" cy="430887"/>
          </a:xfrm>
        </p:spPr>
        <p:txBody>
          <a:bodyPr/>
          <a:lstStyle/>
          <a:p>
            <a:r>
              <a:rPr lang="en-US" sz="2800" dirty="0"/>
              <a:t>MVVM Toolkit Sample App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10188" y="2769671"/>
            <a:ext cx="5275262" cy="369332"/>
          </a:xfrm>
        </p:spPr>
        <p:txBody>
          <a:bodyPr/>
          <a:lstStyle/>
          <a:p>
            <a:r>
              <a:rPr lang="en-US" sz="2400" dirty="0"/>
              <a:t>https://aka.ms/mvvmtoolkitapp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10875" y="5303519"/>
            <a:ext cx="5274467" cy="492443"/>
          </a:xfrm>
        </p:spPr>
        <p:txBody>
          <a:bodyPr/>
          <a:lstStyle/>
          <a:p>
            <a:r>
              <a:rPr lang="en-US" dirty="0"/>
              <a:t>WPF Development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310875" y="5832950"/>
            <a:ext cx="5274467" cy="492443"/>
          </a:xfrm>
        </p:spPr>
        <p:txBody>
          <a:bodyPr/>
          <a:lstStyle/>
          <a:p>
            <a:r>
              <a:rPr lang="en-US" dirty="0"/>
              <a:t>https://aka.ms/wpf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10BAF7BC-FDCC-AE8A-DF7F-98455A55423B}"/>
              </a:ext>
            </a:extLst>
          </p:cNvPr>
          <p:cNvSpPr txBox="1">
            <a:spLocks/>
          </p:cNvSpPr>
          <p:nvPr/>
        </p:nvSpPr>
        <p:spPr>
          <a:xfrm>
            <a:off x="6096001" y="309579"/>
            <a:ext cx="5876999" cy="1826718"/>
          </a:xfrm>
          <a:prstGeom prst="rect">
            <a:avLst/>
          </a:prstGeom>
          <a:solidFill>
            <a:srgbClr val="E9E9E9">
              <a:alpha val="7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36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4114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32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8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2004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4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32004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4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24"/>
              </a:spcBef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2000" b="1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Michael A. Hawker</a:t>
            </a:r>
          </a:p>
          <a:p>
            <a:pPr marL="6858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a.k.a. XAML Llama 🦙</a:t>
            </a:r>
          </a:p>
          <a:p>
            <a:pPr marL="6858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Senior Software Engineer @ Microsoft</a:t>
            </a:r>
          </a:p>
          <a:p>
            <a:pPr marL="685800" indent="-4572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Windows Developer Ambassador</a:t>
            </a:r>
          </a:p>
        </p:txBody>
      </p:sp>
      <p:pic>
        <p:nvPicPr>
          <p:cNvPr id="5" name="Content Placeholder 9" descr="Picture of Michael Hawker with a stuffed animal Llama on his right shoulder.">
            <a:extLst>
              <a:ext uri="{FF2B5EF4-FFF2-40B4-BE49-F238E27FC236}">
                <a16:creationId xmlns:a16="http://schemas.microsoft.com/office/drawing/2014/main" id="{AD100259-C55A-8BA2-82BB-D5CE3553C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19" y="309579"/>
            <a:ext cx="1826718" cy="1826718"/>
          </a:xfrm>
          <a:prstGeom prst="rect">
            <a:avLst/>
          </a:prstGeom>
          <a:ln>
            <a:solidFill>
              <a:srgbClr val="3A2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5C60F06-4AC8-8AC8-376D-43B5AE04557F}"/>
              </a:ext>
            </a:extLst>
          </p:cNvPr>
          <p:cNvSpPr txBox="1">
            <a:spLocks/>
          </p:cNvSpPr>
          <p:nvPr/>
        </p:nvSpPr>
        <p:spPr>
          <a:xfrm>
            <a:off x="6096000" y="2301398"/>
            <a:ext cx="5876999" cy="1826718"/>
          </a:xfrm>
          <a:prstGeom prst="rect">
            <a:avLst/>
          </a:prstGeom>
          <a:solidFill>
            <a:srgbClr val="E9E9E9">
              <a:alpha val="74902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36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41148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32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36576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8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2004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4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32004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2400" kern="120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000" b="1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Sergio </a:t>
            </a:r>
            <a:r>
              <a:rPr lang="en-US" sz="2000" b="1" dirty="0" err="1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Pedri</a:t>
            </a:r>
            <a:endParaRPr lang="en-US" sz="2000" b="1" dirty="0">
              <a:solidFill>
                <a:srgbClr val="3A20A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685800"/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Senior Software Engineer @ Microsoft</a:t>
            </a:r>
          </a:p>
          <a:p>
            <a:pPr marL="685800"/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.NET Community Toolkit Maintainer</a:t>
            </a:r>
          </a:p>
          <a:p>
            <a:pPr marL="685800"/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Created Legere &amp; </a:t>
            </a:r>
            <a:r>
              <a:rPr lang="en-US" sz="2000" dirty="0" err="1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OneLocker</a:t>
            </a:r>
            <a:r>
              <a:rPr lang="en-US" sz="2000" dirty="0">
                <a:solidFill>
                  <a:srgbClr val="3A20A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apps</a:t>
            </a:r>
          </a:p>
        </p:txBody>
      </p:sp>
      <p:pic>
        <p:nvPicPr>
          <p:cNvPr id="7" name="Picture 2" descr="Picture of Sergio Pedri">
            <a:extLst>
              <a:ext uri="{FF2B5EF4-FFF2-40B4-BE49-F238E27FC236}">
                <a16:creationId xmlns:a16="http://schemas.microsoft.com/office/drawing/2014/main" id="{93D526C6-3F64-E0C9-EBAC-3CF54F0B8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147019" y="2301398"/>
            <a:ext cx="1826718" cy="1826718"/>
          </a:xfrm>
          <a:prstGeom prst="rect">
            <a:avLst/>
          </a:prstGeom>
          <a:noFill/>
          <a:ln>
            <a:solidFill>
              <a:srgbClr val="3A2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 dirty="0"/>
              <a:t>Who are we?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/>
              <a:t>What’s MVVM? Why use it?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The MVVM Toolkit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 dirty="0"/>
              <a:t>Implementing MVVM with WPF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 dirty="0"/>
              <a:t>Re-using your code in </a:t>
            </a:r>
            <a:r>
              <a:rPr lang="en-US" b="1" dirty="0" err="1"/>
              <a:t>WinUI</a:t>
            </a:r>
            <a:endParaRPr lang="en-US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E9C6C-34A1-66AF-FFA1-35315FC2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555D-CC2C-9228-33EE-650C5474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725B2-73FF-4374-65D6-10E6270D6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What’s MVVM? Why use it?</a:t>
            </a:r>
          </a:p>
        </p:txBody>
      </p:sp>
    </p:spTree>
    <p:extLst>
      <p:ext uri="{BB962C8B-B14F-4D97-AF65-F5344CB8AC3E}">
        <p14:creationId xmlns:p14="http://schemas.microsoft.com/office/powerpoint/2010/main" val="6953667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C1930-60BA-3569-673E-4A259B81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MVVM?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89A944-17EE-A21A-7ECF-5D0D5CDEE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 - M</a:t>
            </a:r>
            <a:r>
              <a:rPr lang="en-US" b="0" dirty="0"/>
              <a:t>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E13A51-E3F2-A4BA-5EC0-8023EDB963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 - V</a:t>
            </a:r>
            <a:r>
              <a:rPr lang="en-US" b="0" dirty="0"/>
              <a:t>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FD02B1-92C6-F745-95B0-DA8F6C97B9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VM - </a:t>
            </a:r>
            <a:r>
              <a:rPr lang="en-US" dirty="0" err="1"/>
              <a:t>V</a:t>
            </a:r>
            <a:r>
              <a:rPr lang="en-US" b="0" dirty="0" err="1"/>
              <a:t>iew</a:t>
            </a:r>
            <a:r>
              <a:rPr lang="en-US" dirty="0" err="1"/>
              <a:t>M</a:t>
            </a:r>
            <a:r>
              <a:rPr lang="en-US" b="0" dirty="0" err="1"/>
              <a:t>odel</a:t>
            </a:r>
            <a:endParaRPr lang="en-US" b="0" dirty="0"/>
          </a:p>
        </p:txBody>
      </p:sp>
      <p:sp>
        <p:nvSpPr>
          <p:cNvPr id="2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22258352-2D13-2016-53F9-B1F6E9500E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92413" y="3076575"/>
            <a:ext cx="800100" cy="800100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EF8B1A06-4574-ECB0-6A31-47E74BFD041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91188" y="3076575"/>
            <a:ext cx="800100" cy="800100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26D5CC55-974B-1140-2760-CFF6A16629E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91550" y="3076575"/>
            <a:ext cx="800100" cy="800100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886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8AF9-050D-4E42-9676-B01DCECA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6" y="1854695"/>
            <a:ext cx="5443720" cy="1231106"/>
          </a:xfrm>
        </p:spPr>
        <p:txBody>
          <a:bodyPr>
            <a:normAutofit/>
          </a:bodyPr>
          <a:lstStyle/>
          <a:p>
            <a:r>
              <a:rPr lang="en-US" dirty="0"/>
              <a:t>Benefits of MVVM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ED6A-102D-4769-9CC1-432760EB4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95" y="3327016"/>
            <a:ext cx="6119419" cy="189661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Separation of Concerns</a:t>
            </a:r>
            <a:endParaRPr lang="en-US" noProof="0" dirty="0"/>
          </a:p>
          <a:p>
            <a:pPr lvl="0"/>
            <a:r>
              <a:rPr lang="en-US" noProof="0" dirty="0"/>
              <a:t>Code Re-use</a:t>
            </a:r>
          </a:p>
          <a:p>
            <a:pPr lvl="0"/>
            <a:r>
              <a:rPr lang="en-US" noProof="0" dirty="0"/>
              <a:t>Platform Agnostic Behaviors</a:t>
            </a:r>
          </a:p>
          <a:p>
            <a:pPr lvl="0"/>
            <a:r>
              <a:rPr lang="en-US" noProof="0" dirty="0"/>
              <a:t>Testable</a:t>
            </a:r>
          </a:p>
          <a:p>
            <a:pPr lvl="0"/>
            <a:r>
              <a:rPr lang="en-US" noProof="0" dirty="0"/>
              <a:t>Separation for Design/Development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538FF9-4D23-47D2-BE4D-78FF0FFE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3958" y="2470248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929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DC1C3-DF12-10C5-CF23-A3BF986E2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A85C-033F-F8CF-B6F9-51BB0D7C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5B8B4-B077-D8E8-E946-B507C8A890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MVVM Toolkit</a:t>
            </a:r>
          </a:p>
        </p:txBody>
      </p:sp>
    </p:spTree>
    <p:extLst>
      <p:ext uri="{BB962C8B-B14F-4D97-AF65-F5344CB8AC3E}">
        <p14:creationId xmlns:p14="http://schemas.microsoft.com/office/powerpoint/2010/main" val="38221857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A784EB-54CE-4889-8976-0718EAEF9A12}"/>
              </a:ext>
            </a:extLst>
          </p:cNvPr>
          <p:cNvSpPr txBox="1">
            <a:spLocks/>
          </p:cNvSpPr>
          <p:nvPr/>
        </p:nvSpPr>
        <p:spPr>
          <a:xfrm>
            <a:off x="8006085" y="1129084"/>
            <a:ext cx="3862454" cy="1960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MVVM Toolkit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1EC17A9-607D-4B21-88CE-31A9668B8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8" r="-3" b="4634"/>
          <a:stretch/>
        </p:blipFill>
        <p:spPr bwMode="auto">
          <a:xfrm>
            <a:off x="12481155" y="1237069"/>
            <a:ext cx="1934870" cy="1744186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7" r="31096"/>
          <a:stretch/>
        </p:blipFill>
        <p:spPr>
          <a:xfrm>
            <a:off x="20" y="1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A5FCDF-EA0A-480C-91EB-76412756553C}"/>
              </a:ext>
            </a:extLst>
          </p:cNvPr>
          <p:cNvSpPr txBox="1">
            <a:spLocks/>
          </p:cNvSpPr>
          <p:nvPr/>
        </p:nvSpPr>
        <p:spPr>
          <a:xfrm>
            <a:off x="6979139" y="3236181"/>
            <a:ext cx="4971562" cy="3096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SzTx/>
              <a:buNone/>
              <a:tabLst/>
              <a:defRPr/>
            </a:pPr>
            <a:r>
              <a:rPr kumimoji="0" lang="en-US" sz="2000" b="1" i="0" u="none" strike="noStrike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CommunityToolkit.Mvvm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is a modern, fast, and modular MVVM library part of the </a:t>
            </a:r>
            <a:r>
              <a:rPr kumimoji="0" lang="en-US" sz="2000" b="0" i="1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.NET Community Toolkit</a:t>
            </a:r>
            <a:b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kumimoji="0" lang="en-US" sz="20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257300" lvl="1" indent="-342900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Multi-targets from .NET 9.0 to .NET Standard 2.0</a:t>
            </a:r>
          </a:p>
          <a:p>
            <a:pPr marL="1257300" lvl="1" indent="-342900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Simple to pick-up and use</a:t>
            </a:r>
          </a:p>
          <a:p>
            <a:pPr marL="1257300" lvl="1" indent="-342900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À la carte</a:t>
            </a:r>
          </a:p>
          <a:p>
            <a:pPr marL="1257300" lvl="1" indent="-342900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Reference Implementation</a:t>
            </a:r>
          </a:p>
          <a:p>
            <a:pPr marL="1257300" lvl="1" indent="-342900">
              <a:spcBef>
                <a:spcPct val="20000"/>
              </a:spcBef>
              <a:spcAft>
                <a:spcPts val="600"/>
              </a:spcAft>
              <a:buClr>
                <a:srgbClr val="343C7C"/>
              </a:buClr>
              <a:buFont typeface="Courier New" panose="02070309020205020404" pitchFamily="49" charset="0"/>
              <a:buChar char="o"/>
              <a:defRPr/>
            </a:pPr>
            <a:r>
              <a:rPr lang="en-US" sz="20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Includes Source Generators</a:t>
            </a:r>
            <a:endParaRPr kumimoji="0" lang="en-US" sz="20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20BDE3-0893-42D6-BD30-5B8337162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1480" y="-265186"/>
            <a:ext cx="2040142" cy="18672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968CF8-37E8-49C1-A20E-737D41899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758" y="1415788"/>
            <a:ext cx="1275452" cy="127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4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86C1B-84FC-DCBA-936B-F7F66E22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11CA-A469-FD8D-CD6A-F147F9C3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5A38F-9F58-992D-7F4E-D5EB1AB50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Coding time!</a:t>
            </a:r>
          </a:p>
        </p:txBody>
      </p:sp>
    </p:spTree>
    <p:extLst>
      <p:ext uri="{BB962C8B-B14F-4D97-AF65-F5344CB8AC3E}">
        <p14:creationId xmlns:p14="http://schemas.microsoft.com/office/powerpoint/2010/main" val="34928704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1452</Words>
  <Application>Microsoft Office PowerPoint</Application>
  <PresentationFormat>Widescreen</PresentationFormat>
  <Paragraphs>243</Paragraphs>
  <Slides>19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Courier New</vt:lpstr>
      <vt:lpstr>Open Sans</vt:lpstr>
      <vt:lpstr>Arial</vt:lpstr>
      <vt:lpstr>Segoe UI</vt:lpstr>
      <vt:lpstr>Calibri</vt:lpstr>
      <vt:lpstr>Open Sans SemiBold</vt:lpstr>
      <vt:lpstr>Segoe Sans Text</vt:lpstr>
      <vt:lpstr>Wingdings 2</vt:lpstr>
      <vt:lpstr>Wingdings</vt:lpstr>
      <vt:lpstr>Azure 2023 Template</vt:lpstr>
      <vt:lpstr>MVVM Building Blocks for WinUI and WPF Development</vt:lpstr>
      <vt:lpstr>01</vt:lpstr>
      <vt:lpstr>PowerPoint Presentation</vt:lpstr>
      <vt:lpstr>02</vt:lpstr>
      <vt:lpstr>What is MVVM?</vt:lpstr>
      <vt:lpstr>Benefits of MVVM</vt:lpstr>
      <vt:lpstr>03</vt:lpstr>
      <vt:lpstr>PowerPoint Presentation</vt:lpstr>
      <vt:lpstr>04</vt:lpstr>
      <vt:lpstr>What are we going to do?</vt:lpstr>
      <vt:lpstr>Demo: Putting it to use!</vt:lpstr>
      <vt:lpstr>What did we do?</vt:lpstr>
      <vt:lpstr>Related Talks</vt:lpstr>
      <vt:lpstr>Resources</vt:lpstr>
      <vt:lpstr>Get .NET 9</vt:lpstr>
      <vt:lpstr>Thank you</vt:lpstr>
      <vt:lpstr>PowerPoint Presentation</vt:lpstr>
      <vt:lpstr>PowerPoint Presentation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2024-10-30T16:24:14Z</dcterms:modified>
  <cp:category/>
</cp:coreProperties>
</file>